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0" r:id="rId2"/>
    <p:sldId id="286" r:id="rId3"/>
    <p:sldId id="281" r:id="rId4"/>
    <p:sldId id="282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285" r:id="rId14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AEC9"/>
    <a:srgbClr val="FED76C"/>
    <a:srgbClr val="204392"/>
    <a:srgbClr val="20409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 snapToObjects="1">
      <p:cViewPr varScale="1">
        <p:scale>
          <a:sx n="38" d="100"/>
          <a:sy n="38" d="100"/>
        </p:scale>
        <p:origin x="89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EAC7A4E-448B-4337-9F1D-45EAEC38994D}" type="datetimeFigureOut">
              <a:rPr lang="en-US" smtClean="0"/>
              <a:t>8/22/2016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1EFE6F1-CDF7-4431-A15F-03085B42E8FC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309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CC6590D-F538-405D-9E73-25EAE69F3365}" type="datetimeFigureOut">
              <a:rPr lang="en-US"/>
              <a:pPr>
                <a:defRPr/>
              </a:pPr>
              <a:t>8/22/2016</a:t>
            </a:fld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0D69809-CAC3-4FBF-A918-EDE512405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801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/>
              <a:t>Lina 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69809-CAC3-4FBF-A918-EDE512405B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58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/>
              <a:t>Lina 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69809-CAC3-4FBF-A918-EDE512405B0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080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/>
              <a:t>Lina 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69809-CAC3-4FBF-A918-EDE512405B0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2374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/>
              <a:t>Lina 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69809-CAC3-4FBF-A918-EDE512405B0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2397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/>
              <a:t>Lina 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69809-CAC3-4FBF-A918-EDE512405B0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34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/>
              <a:t>Lina 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69809-CAC3-4FBF-A918-EDE512405B0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818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/>
              <a:t>Lina 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69809-CAC3-4FBF-A918-EDE512405B0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97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/>
              <a:t>Lina 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69809-CAC3-4FBF-A918-EDE512405B0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223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/>
              <a:t>Lina 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69809-CAC3-4FBF-A918-EDE512405B0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159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/>
              <a:t>Lina 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69809-CAC3-4FBF-A918-EDE512405B0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53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/>
              <a:t>Lina 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69809-CAC3-4FBF-A918-EDE512405B0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02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/>
              <a:t>Lina 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69809-CAC3-4FBF-A918-EDE512405B0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390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/>
              <a:t>Lina 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69809-CAC3-4FBF-A918-EDE512405B0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813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0FA89-0507-42D0-8662-516403F770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DAE6D-6F6A-45C2-BEF9-03467A4EE6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95B1C-FED1-4B36-ACCA-D05164410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FDF70-9798-4D73-AA62-311C7511C1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080AC-7CD5-4940-9723-766B024989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B7554-073D-4842-BBF2-A0B0004345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903E3-7380-4407-87BF-05A084E984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31C32-3D29-425D-AA7E-C14B349C3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B4681-4E75-4023-AAD4-638016D39E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B984E-33F1-4B62-851B-149428B9A8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926F9-E0DD-4730-B2CA-6621792CA4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71C4044-0FFC-455A-B6DE-0212C1FA66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U:\CES Marketing\Marketing Assistant's Folders (Students)\Stephen\Projects\Presentations\CUCSA (2015)\Photos\10616348_748389635252425_2399414228587789463_n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9" r="14860"/>
          <a:stretch/>
        </p:blipFill>
        <p:spPr bwMode="auto">
          <a:xfrm>
            <a:off x="4553368" y="4611659"/>
            <a:ext cx="2255865" cy="2255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U:\CES Marketing\Marketing Assistant's Folders (Students)\Stephen\Projects\Presentations\CUCSA (2015)\Photos\11043014_808026935955361_2851718107231298777_n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2" t="1644" r="19972" b="-1644"/>
          <a:stretch/>
        </p:blipFill>
        <p:spPr bwMode="auto">
          <a:xfrm>
            <a:off x="6855459" y="4611659"/>
            <a:ext cx="2301290" cy="230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U:\CES Marketing\Marketing Assistant's Folders (Students)\Stephen\Projects\Presentations\CUCSA (2015)\Photos\10432482_642796999145023_859672655136406365_n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7" t="6313" b="21705"/>
          <a:stretch/>
        </p:blipFill>
        <p:spPr bwMode="auto">
          <a:xfrm>
            <a:off x="-22243" y="4611659"/>
            <a:ext cx="2246341" cy="224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U:\CES Marketing\Marketing Assistant's Folders (Students)\Stephen\Projects\Presentations\CUCSA (2015)\Photos\11149571_854853061272748_4225526826428224741_n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0" t="2978" r="4680" b="29041"/>
          <a:stretch/>
        </p:blipFill>
        <p:spPr bwMode="auto">
          <a:xfrm>
            <a:off x="2270325" y="4611659"/>
            <a:ext cx="2246341" cy="224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815196"/>
            <a:ext cx="7315200" cy="731838"/>
          </a:xfrm>
        </p:spPr>
        <p:txBody>
          <a:bodyPr/>
          <a:lstStyle/>
          <a:p>
            <a:r>
              <a:rPr lang="en-US" sz="4800" b="1" dirty="0">
                <a:solidFill>
                  <a:srgbClr val="204392"/>
                </a:solidFill>
              </a:rPr>
              <a:t>Onboarding Workgroup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914400" y="1769301"/>
            <a:ext cx="7315200" cy="25740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+mj-lt"/>
              </a:rPr>
              <a:t>Janna LeBlanc, UC Riverside</a:t>
            </a: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Michael Luttrell, UC Santa Cruz</a:t>
            </a:r>
          </a:p>
          <a:p>
            <a:pPr marL="0" indent="0" algn="ctr">
              <a:buNone/>
            </a:pPr>
            <a:r>
              <a:rPr lang="en-US" dirty="0" err="1">
                <a:latin typeface="+mj-lt"/>
              </a:rPr>
              <a:t>Rejeana</a:t>
            </a:r>
            <a:r>
              <a:rPr lang="en-US" dirty="0">
                <a:latin typeface="+mj-lt"/>
              </a:rPr>
              <a:t> Mathis (chair), UC Los Angeles</a:t>
            </a: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Rochelle </a:t>
            </a:r>
            <a:r>
              <a:rPr lang="en-US" dirty="0" err="1">
                <a:latin typeface="+mj-lt"/>
              </a:rPr>
              <a:t>Niccolls</a:t>
            </a:r>
            <a:r>
              <a:rPr lang="en-US" dirty="0">
                <a:latin typeface="+mj-lt"/>
              </a:rPr>
              <a:t>, UC Berkeley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42876" y="131445"/>
            <a:ext cx="8772524" cy="630555"/>
            <a:chOff x="142876" y="131445"/>
            <a:chExt cx="8772524" cy="630555"/>
          </a:xfrm>
        </p:grpSpPr>
        <p:pic>
          <p:nvPicPr>
            <p:cNvPr id="21" name="Picture 3" descr="U:\CES Marketing\Marketing Assistant's Folders (Students)\Stephen\Projects\Presentations\CUCSA (2015)\CUCSA_Logo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76" y="131445"/>
              <a:ext cx="923924" cy="554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/>
            <p:cNvSpPr/>
            <p:nvPr/>
          </p:nvSpPr>
          <p:spPr>
            <a:xfrm>
              <a:off x="8305800" y="152400"/>
              <a:ext cx="609600" cy="609600"/>
            </a:xfrm>
            <a:prstGeom prst="rect">
              <a:avLst/>
            </a:prstGeom>
            <a:blipFill dpi="0" rotWithShape="1">
              <a:blip r:embed="rId8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66800" y="152400"/>
              <a:ext cx="71628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+mn-lt"/>
                </a:rPr>
                <a:t>ANR | Berkeley | Berkeley Lab |  Davis | Irvine | Los Angeles  | Merced | Office of the President | Riverside |  Santa Barbara | Santa Cruz | San Diego | San Francisco 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43000" y="391116"/>
            <a:ext cx="70866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j-lt"/>
              </a:rPr>
              <a:t>SAMPLE MARCH WORKGROUP PRESENTATION</a:t>
            </a:r>
          </a:p>
        </p:txBody>
      </p:sp>
    </p:spTree>
    <p:extLst>
      <p:ext uri="{BB962C8B-B14F-4D97-AF65-F5344CB8AC3E}">
        <p14:creationId xmlns:p14="http://schemas.microsoft.com/office/powerpoint/2010/main" val="2994012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0"/>
            <a:ext cx="8458200" cy="1795202"/>
          </a:xfrm>
          <a:prstGeom prst="rect">
            <a:avLst/>
          </a:prstGeom>
          <a:blipFill dpi="0" rotWithShape="1"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080369"/>
            <a:ext cx="7315200" cy="337269"/>
          </a:xfrm>
        </p:spPr>
        <p:txBody>
          <a:bodyPr/>
          <a:lstStyle/>
          <a:p>
            <a:r>
              <a:rPr lang="en-US" sz="3600" b="1" dirty="0">
                <a:solidFill>
                  <a:srgbClr val="204392"/>
                </a:solidFill>
              </a:rPr>
              <a:t>RECOMMENDATIONS:</a:t>
            </a:r>
            <a:br>
              <a:rPr lang="en-US" sz="3600" b="1" dirty="0">
                <a:solidFill>
                  <a:srgbClr val="204392"/>
                </a:solidFill>
              </a:rPr>
            </a:br>
            <a:r>
              <a:rPr lang="en-US" sz="3600" b="1" dirty="0">
                <a:solidFill>
                  <a:srgbClr val="204392"/>
                </a:solidFill>
              </a:rPr>
              <a:t>Internal Candidates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2233439"/>
            <a:ext cx="7315200" cy="4102274"/>
          </a:xfrm>
        </p:spPr>
        <p:txBody>
          <a:bodyPr/>
          <a:lstStyle/>
          <a:p>
            <a:r>
              <a:rPr lang="en-US" sz="2400" dirty="0"/>
              <a:t>Optimal</a:t>
            </a:r>
          </a:p>
          <a:p>
            <a:pPr lvl="1"/>
            <a:r>
              <a:rPr lang="en-US" sz="2000" dirty="0"/>
              <a:t>Receive full onboarding experience</a:t>
            </a:r>
            <a:endParaRPr lang="en-US" sz="1600" dirty="0"/>
          </a:p>
          <a:p>
            <a:pPr lvl="1"/>
            <a:endParaRPr lang="en-US" sz="2000" dirty="0"/>
          </a:p>
          <a:p>
            <a:r>
              <a:rPr lang="en-US" sz="2400" dirty="0"/>
              <a:t>Minimal</a:t>
            </a:r>
          </a:p>
          <a:p>
            <a:pPr lvl="1"/>
            <a:r>
              <a:rPr lang="en-US" sz="2000" dirty="0"/>
              <a:t>Use checklist to identify where gaps could be and express appreciation for ongoing commitment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30161-6882-491B-A630-401CF8D8F595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42876" y="131445"/>
            <a:ext cx="8772524" cy="630555"/>
            <a:chOff x="142876" y="131445"/>
            <a:chExt cx="8772524" cy="630555"/>
          </a:xfrm>
        </p:grpSpPr>
        <p:pic>
          <p:nvPicPr>
            <p:cNvPr id="11" name="Picture 3" descr="U:\CES Marketing\Marketing Assistant's Folders (Students)\Stephen\Projects\Presentations\CUCSA (2015)\CUCSA_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76" y="131445"/>
              <a:ext cx="923924" cy="554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8305800" y="152400"/>
              <a:ext cx="609600" cy="609600"/>
            </a:xfrm>
            <a:prstGeom prst="rect">
              <a:avLst/>
            </a:prstGeom>
            <a:blipFill dpi="0" rotWithShape="1">
              <a:blip r:embed="rId5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43000" y="152400"/>
              <a:ext cx="70104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+mn-lt"/>
                </a:rPr>
                <a:t>Berkeley | Berkeley Lab |  Davis | Irvine | Los Angeles  | Merced | Office of the President | Riverside |  Santa Barbara | Santa Cruz | San Diego | San Francisco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1731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0"/>
            <a:ext cx="8458200" cy="1795202"/>
          </a:xfrm>
          <a:prstGeom prst="rect">
            <a:avLst/>
          </a:prstGeom>
          <a:blipFill dpi="0" rotWithShape="1"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136150"/>
            <a:ext cx="7315200" cy="281488"/>
          </a:xfrm>
        </p:spPr>
        <p:txBody>
          <a:bodyPr/>
          <a:lstStyle/>
          <a:p>
            <a:r>
              <a:rPr lang="en-US" sz="3600" b="1" dirty="0">
                <a:solidFill>
                  <a:srgbClr val="204392"/>
                </a:solidFill>
              </a:rPr>
              <a:t>RECOMMENDATIONS:</a:t>
            </a:r>
            <a:br>
              <a:rPr lang="en-US" sz="3600" b="1" dirty="0">
                <a:solidFill>
                  <a:srgbClr val="204392"/>
                </a:solidFill>
              </a:rPr>
            </a:br>
            <a:r>
              <a:rPr lang="en-US" sz="3600" b="1" dirty="0">
                <a:solidFill>
                  <a:srgbClr val="204392"/>
                </a:solidFill>
              </a:rPr>
              <a:t>Off Boarding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2252228"/>
            <a:ext cx="7315200" cy="4083485"/>
          </a:xfrm>
        </p:spPr>
        <p:txBody>
          <a:bodyPr/>
          <a:lstStyle/>
          <a:p>
            <a:r>
              <a:rPr lang="en-US" sz="2400" dirty="0"/>
              <a:t>Optimal</a:t>
            </a:r>
          </a:p>
          <a:p>
            <a:pPr lvl="1"/>
            <a:r>
              <a:rPr lang="en-US" sz="2000" dirty="0"/>
              <a:t>Mandatory off-boarding or exit interviews to find out exactly why people are leaving</a:t>
            </a:r>
            <a:endParaRPr lang="en-US" sz="1600" dirty="0"/>
          </a:p>
          <a:p>
            <a:pPr lvl="1"/>
            <a:endParaRPr lang="en-US" sz="2000" dirty="0"/>
          </a:p>
          <a:p>
            <a:r>
              <a:rPr lang="en-US" sz="2400" dirty="0"/>
              <a:t>Minimal</a:t>
            </a:r>
          </a:p>
          <a:p>
            <a:pPr lvl="1"/>
            <a:r>
              <a:rPr lang="en-US" sz="2000" dirty="0"/>
              <a:t>Exiting employees survey and info periodically reviewed by the campus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30161-6882-491B-A630-401CF8D8F595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42876" y="131445"/>
            <a:ext cx="8772524" cy="630555"/>
            <a:chOff x="142876" y="131445"/>
            <a:chExt cx="8772524" cy="630555"/>
          </a:xfrm>
        </p:grpSpPr>
        <p:pic>
          <p:nvPicPr>
            <p:cNvPr id="11" name="Picture 3" descr="U:\CES Marketing\Marketing Assistant's Folders (Students)\Stephen\Projects\Presentations\CUCSA (2015)\CUCSA_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76" y="131445"/>
              <a:ext cx="923924" cy="554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8305800" y="152400"/>
              <a:ext cx="609600" cy="609600"/>
            </a:xfrm>
            <a:prstGeom prst="rect">
              <a:avLst/>
            </a:prstGeom>
            <a:blipFill dpi="0" rotWithShape="1">
              <a:blip r:embed="rId5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43000" y="152400"/>
              <a:ext cx="70104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+mn-lt"/>
                </a:rPr>
                <a:t>Berkeley | Berkeley Lab |  Davis | Irvine | Los Angeles  | Merced | Office of the President | Riverside |  Santa Barbara | Santa Cruz | San Diego | San Francisco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5460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0"/>
            <a:ext cx="8458200" cy="1795202"/>
          </a:xfrm>
          <a:prstGeom prst="rect">
            <a:avLst/>
          </a:prstGeom>
          <a:blipFill dpi="0" rotWithShape="1"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731838"/>
          </a:xfrm>
        </p:spPr>
        <p:txBody>
          <a:bodyPr/>
          <a:lstStyle/>
          <a:p>
            <a:r>
              <a:rPr lang="en-US" sz="3600" b="1" dirty="0">
                <a:solidFill>
                  <a:srgbClr val="204392"/>
                </a:solidFill>
              </a:rPr>
              <a:t>CONCLUSIONS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548786"/>
            <a:ext cx="7315200" cy="457199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Effective onboarding requires equal attention to Compliance, Connection and Logistics/Resources. In general, UC campus are most attentive to compliance, followed by logistics/resources, with connection receiving the least attention.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In light of its ability to positively impact recruitment costs, turnover and productivity, leadership at UC campuses need to identify Onboarding as a strategic priority, planning and providing resources and support, accordingly.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30161-6882-491B-A630-401CF8D8F595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42876" y="131445"/>
            <a:ext cx="8772524" cy="630555"/>
            <a:chOff x="142876" y="131445"/>
            <a:chExt cx="8772524" cy="630555"/>
          </a:xfrm>
        </p:grpSpPr>
        <p:pic>
          <p:nvPicPr>
            <p:cNvPr id="11" name="Picture 3" descr="U:\CES Marketing\Marketing Assistant's Folders (Students)\Stephen\Projects\Presentations\CUCSA (2015)\CUCSA_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76" y="131445"/>
              <a:ext cx="923924" cy="554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8305800" y="152400"/>
              <a:ext cx="609600" cy="609600"/>
            </a:xfrm>
            <a:prstGeom prst="rect">
              <a:avLst/>
            </a:prstGeom>
            <a:blipFill dpi="0" rotWithShape="1">
              <a:blip r:embed="rId5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43000" y="152400"/>
              <a:ext cx="70104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+mn-lt"/>
                </a:rPr>
                <a:t>Berkeley | Berkeley Lab |  Davis | Irvine | Los Angeles  | Merced | Office of the President | Riverside |  Santa Barbara | Santa Cruz | San Diego | San Francisco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4665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0"/>
            <a:ext cx="8458200" cy="1795202"/>
          </a:xfrm>
          <a:prstGeom prst="rect">
            <a:avLst/>
          </a:prstGeom>
          <a:blipFill dpi="0" rotWithShape="1"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731838"/>
          </a:xfrm>
        </p:spPr>
        <p:txBody>
          <a:bodyPr/>
          <a:lstStyle/>
          <a:p>
            <a:r>
              <a:rPr lang="en-US" sz="3600" b="1" dirty="0">
                <a:solidFill>
                  <a:srgbClr val="204392"/>
                </a:solidFill>
              </a:rPr>
              <a:t>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764446"/>
            <a:ext cx="7315200" cy="4571999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+mj-lt"/>
              </a:rPr>
              <a:t>Are there any specific items you want us to address that we have not touched on?</a:t>
            </a:r>
            <a:endParaRPr lang="en-US" sz="2400" dirty="0">
              <a:latin typeface="+mj-lt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30161-6882-491B-A630-401CF8D8F595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42876" y="131445"/>
            <a:ext cx="8772524" cy="630555"/>
            <a:chOff x="142876" y="131445"/>
            <a:chExt cx="8772524" cy="630555"/>
          </a:xfrm>
        </p:grpSpPr>
        <p:pic>
          <p:nvPicPr>
            <p:cNvPr id="11" name="Picture 3" descr="U:\CES Marketing\Marketing Assistant's Folders (Students)\Stephen\Projects\Presentations\CUCSA (2015)\CUCSA_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76" y="131445"/>
              <a:ext cx="923924" cy="554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8305800" y="152400"/>
              <a:ext cx="609600" cy="609600"/>
            </a:xfrm>
            <a:prstGeom prst="rect">
              <a:avLst/>
            </a:prstGeom>
            <a:blipFill dpi="0" rotWithShape="1">
              <a:blip r:embed="rId5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43000" y="152400"/>
              <a:ext cx="70104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+mn-lt"/>
                </a:rPr>
                <a:t>Berkeley | Berkeley Lab |  Davis | Irvine | Los Angeles  | Merced | Office of the President | Riverside |  Santa Barbara | Santa Cruz | San Diego | San Francisco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5043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0"/>
            <a:ext cx="8458200" cy="1795202"/>
          </a:xfrm>
          <a:prstGeom prst="rect">
            <a:avLst/>
          </a:prstGeom>
          <a:blipFill dpi="0" rotWithShape="1"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731838"/>
          </a:xfrm>
        </p:spPr>
        <p:txBody>
          <a:bodyPr/>
          <a:lstStyle/>
          <a:p>
            <a:r>
              <a:rPr lang="en-US" sz="3600" b="1" dirty="0">
                <a:solidFill>
                  <a:srgbClr val="204392"/>
                </a:solidFill>
              </a:rPr>
              <a:t>PROJECT SCOPE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485181"/>
            <a:ext cx="7315200" cy="4571999"/>
          </a:xfrm>
        </p:spPr>
        <p:txBody>
          <a:bodyPr/>
          <a:lstStyle/>
          <a:p>
            <a:pPr marL="0" lvl="0" indent="0">
              <a:buNone/>
            </a:pPr>
            <a:r>
              <a:rPr lang="en-US" sz="2800" dirty="0"/>
              <a:t>Research onboarding practices at University of California, study benchmark comparable organizations (public universities and state institutions) and identify best practices.  </a:t>
            </a:r>
          </a:p>
          <a:p>
            <a:pPr marL="0" lv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For purposes of this project, onboarding consists of pre-hire practices, compliance issues, logistics and resources required, and establishing the community connection.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30161-6882-491B-A630-401CF8D8F595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42876" y="131445"/>
            <a:ext cx="8772524" cy="630555"/>
            <a:chOff x="142876" y="131445"/>
            <a:chExt cx="8772524" cy="630555"/>
          </a:xfrm>
        </p:grpSpPr>
        <p:pic>
          <p:nvPicPr>
            <p:cNvPr id="11" name="Picture 3" descr="U:\CES Marketing\Marketing Assistant's Folders (Students)\Stephen\Projects\Presentations\CUCSA (2015)\CUCSA_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76" y="131445"/>
              <a:ext cx="923924" cy="554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8305800" y="152400"/>
              <a:ext cx="609600" cy="609600"/>
            </a:xfrm>
            <a:prstGeom prst="rect">
              <a:avLst/>
            </a:prstGeom>
            <a:blipFill dpi="0" rotWithShape="1">
              <a:blip r:embed="rId5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43000" y="152400"/>
              <a:ext cx="70104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+mn-lt"/>
                </a:rPr>
                <a:t>Berkeley | Berkeley Lab |  Davis | Irvine | Los Angeles  | Merced | Office of the President | Riverside |  Santa Barbara | Santa Cruz | San Diego | San Francisco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237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0"/>
            <a:ext cx="8458200" cy="1795202"/>
          </a:xfrm>
          <a:prstGeom prst="rect">
            <a:avLst/>
          </a:prstGeom>
          <a:blipFill dpi="0" rotWithShape="1"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731838"/>
          </a:xfrm>
        </p:spPr>
        <p:txBody>
          <a:bodyPr/>
          <a:lstStyle/>
          <a:p>
            <a:r>
              <a:rPr lang="en-US" sz="3600" b="1" dirty="0">
                <a:solidFill>
                  <a:srgbClr val="204392"/>
                </a:solidFill>
              </a:rPr>
              <a:t>PROJECT MILESTONES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30161-6882-491B-A630-401CF8D8F595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42876" y="131445"/>
            <a:ext cx="8772524" cy="630555"/>
            <a:chOff x="142876" y="131445"/>
            <a:chExt cx="8772524" cy="630555"/>
          </a:xfrm>
        </p:grpSpPr>
        <p:pic>
          <p:nvPicPr>
            <p:cNvPr id="11" name="Picture 3" descr="U:\CES Marketing\Marketing Assistant's Folders (Students)\Stephen\Projects\Presentations\CUCSA (2015)\CUCSA_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76" y="131445"/>
              <a:ext cx="923924" cy="554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8305800" y="152400"/>
              <a:ext cx="609600" cy="609600"/>
            </a:xfrm>
            <a:prstGeom prst="rect">
              <a:avLst/>
            </a:prstGeom>
            <a:blipFill dpi="0" rotWithShape="1">
              <a:blip r:embed="rId5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43000" y="152400"/>
              <a:ext cx="70104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+mn-lt"/>
                </a:rPr>
                <a:t>Berkeley | Berkeley Lab |  Davis | Irvine | Los Angeles  | Merced | Office of the President | Riverside |  Santa Barbara | Santa Cruz | San Diego | San Francisco </a:t>
              </a:r>
            </a:p>
          </p:txBody>
        </p:sp>
      </p:grp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611807"/>
              </p:ext>
            </p:extLst>
          </p:nvPr>
        </p:nvGraphicFramePr>
        <p:xfrm>
          <a:off x="949910" y="1512019"/>
          <a:ext cx="7177414" cy="4193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8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9525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rgbClr val="000000"/>
                          </a:solidFill>
                        </a:rPr>
                        <a:t>Research onboarding best practices and procedures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rgbClr val="000000"/>
                          </a:solidFill>
                        </a:rPr>
                        <a:t>November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252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rgbClr val="000000"/>
                          </a:solidFill>
                        </a:rPr>
                        <a:t>Compile and assess current practices at UC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rgbClr val="000000"/>
                          </a:solidFill>
                        </a:rPr>
                        <a:t>January*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696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rgbClr val="000000"/>
                          </a:solidFill>
                        </a:rPr>
                        <a:t>Survey UC staff regarding their onboarding experiences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rgbClr val="000000"/>
                          </a:solidFill>
                        </a:rPr>
                        <a:t>February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421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rgbClr val="000000"/>
                          </a:solidFill>
                        </a:rPr>
                        <a:t>Craft an optimal UC onboarding process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rgbClr val="000000"/>
                          </a:solidFill>
                        </a:rPr>
                        <a:t>April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421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rgbClr val="000000"/>
                          </a:solidFill>
                        </a:rPr>
                        <a:t>Identify ways that Staff Assembly’s potential role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rgbClr val="000000"/>
                          </a:solidFill>
                        </a:rPr>
                        <a:t>May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592">
                <a:tc>
                  <a:txBody>
                    <a:bodyPr/>
                    <a:lstStyle/>
                    <a:p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Adjusted timeframe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777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0"/>
            <a:ext cx="8458200" cy="1795202"/>
          </a:xfrm>
          <a:prstGeom prst="rect">
            <a:avLst/>
          </a:prstGeom>
          <a:blipFill dpi="0" rotWithShape="1"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731838"/>
          </a:xfrm>
        </p:spPr>
        <p:txBody>
          <a:bodyPr/>
          <a:lstStyle/>
          <a:p>
            <a:r>
              <a:rPr lang="en-US" sz="3600" b="1" dirty="0">
                <a:solidFill>
                  <a:srgbClr val="204392"/>
                </a:solidFill>
              </a:rPr>
              <a:t>RECOMMENDATIONS</a:t>
            </a:r>
            <a:endParaRPr lang="en-US" sz="3200" b="1" dirty="0">
              <a:solidFill>
                <a:srgbClr val="20439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735594"/>
            <a:ext cx="7315200" cy="4571999"/>
          </a:xfrm>
        </p:spPr>
        <p:txBody>
          <a:bodyPr/>
          <a:lstStyle/>
          <a:p>
            <a:r>
              <a:rPr lang="en-US" sz="2400" dirty="0"/>
              <a:t>Several Recommendations in the report (see handout)</a:t>
            </a:r>
          </a:p>
          <a:p>
            <a:pPr lvl="1"/>
            <a:r>
              <a:rPr lang="en-US" sz="2400" dirty="0"/>
              <a:t>Read through</a:t>
            </a:r>
          </a:p>
          <a:p>
            <a:pPr lvl="1"/>
            <a:r>
              <a:rPr lang="en-US" sz="2400" dirty="0"/>
              <a:t>Ideas, concerns, suggestions by end of meeting?</a:t>
            </a:r>
          </a:p>
          <a:p>
            <a:endParaRPr lang="en-US" sz="2400" dirty="0"/>
          </a:p>
          <a:p>
            <a:r>
              <a:rPr lang="en-US" sz="2400" dirty="0"/>
              <a:t>Each Recommendation is broken down in two sections</a:t>
            </a:r>
          </a:p>
          <a:p>
            <a:pPr lvl="1"/>
            <a:r>
              <a:rPr lang="en-US" sz="2400" dirty="0"/>
              <a:t>Optimal </a:t>
            </a:r>
          </a:p>
          <a:p>
            <a:pPr lvl="1"/>
            <a:r>
              <a:rPr lang="en-US" sz="2400" dirty="0"/>
              <a:t>Minimal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30161-6882-491B-A630-401CF8D8F595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42876" y="131445"/>
            <a:ext cx="8772524" cy="630555"/>
            <a:chOff x="142876" y="131445"/>
            <a:chExt cx="8772524" cy="630555"/>
          </a:xfrm>
        </p:grpSpPr>
        <p:pic>
          <p:nvPicPr>
            <p:cNvPr id="11" name="Picture 3" descr="U:\CES Marketing\Marketing Assistant's Folders (Students)\Stephen\Projects\Presentations\CUCSA (2015)\CUCSA_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76" y="131445"/>
              <a:ext cx="923924" cy="554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8305800" y="152400"/>
              <a:ext cx="609600" cy="609600"/>
            </a:xfrm>
            <a:prstGeom prst="rect">
              <a:avLst/>
            </a:prstGeom>
            <a:blipFill dpi="0" rotWithShape="1">
              <a:blip r:embed="rId5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43000" y="152400"/>
              <a:ext cx="70104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+mn-lt"/>
                </a:rPr>
                <a:t>Berkeley | Berkeley Lab |  Davis | Irvine | Los Angeles  | Merced | Office of the President | Riverside |  Santa Barbara | Santa Cruz | San Diego | San Francisco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940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0"/>
            <a:ext cx="8458200" cy="1795202"/>
          </a:xfrm>
          <a:prstGeom prst="rect">
            <a:avLst/>
          </a:prstGeom>
          <a:blipFill dpi="0" rotWithShape="1"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043009"/>
            <a:ext cx="7315200" cy="374629"/>
          </a:xfrm>
        </p:spPr>
        <p:txBody>
          <a:bodyPr/>
          <a:lstStyle/>
          <a:p>
            <a:r>
              <a:rPr lang="en-US" sz="3600" b="1" dirty="0">
                <a:solidFill>
                  <a:srgbClr val="204392"/>
                </a:solidFill>
              </a:rPr>
              <a:t>RECOMMENDATIONS:</a:t>
            </a:r>
            <a:br>
              <a:rPr lang="en-US" sz="3600" b="1" dirty="0">
                <a:solidFill>
                  <a:srgbClr val="204392"/>
                </a:solidFill>
              </a:rPr>
            </a:br>
            <a:r>
              <a:rPr lang="en-US" sz="3600" b="1" dirty="0">
                <a:solidFill>
                  <a:srgbClr val="204392"/>
                </a:solidFill>
              </a:rPr>
              <a:t>Tracking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980106"/>
            <a:ext cx="7315200" cy="4571999"/>
          </a:xfrm>
        </p:spPr>
        <p:txBody>
          <a:bodyPr/>
          <a:lstStyle/>
          <a:p>
            <a:r>
              <a:rPr lang="en-US" sz="2400" dirty="0"/>
              <a:t>Optimal</a:t>
            </a:r>
          </a:p>
          <a:p>
            <a:pPr lvl="1"/>
            <a:r>
              <a:rPr lang="en-US" sz="2000" dirty="0"/>
              <a:t>OP or campus have system to track process</a:t>
            </a:r>
          </a:p>
          <a:p>
            <a:pPr lvl="1"/>
            <a:endParaRPr lang="en-US" sz="2000" dirty="0"/>
          </a:p>
          <a:p>
            <a:r>
              <a:rPr lang="en-US" sz="2400" dirty="0"/>
              <a:t>Minimal</a:t>
            </a:r>
          </a:p>
          <a:p>
            <a:pPr lvl="1"/>
            <a:r>
              <a:rPr lang="en-US" sz="2000" dirty="0"/>
              <a:t>Have checklist available</a:t>
            </a:r>
          </a:p>
          <a:p>
            <a:pPr lvl="1"/>
            <a:r>
              <a:rPr lang="en-US" sz="2000" dirty="0"/>
              <a:t>Follow three crucial aspects outlined in report</a:t>
            </a:r>
          </a:p>
          <a:p>
            <a:pPr lvl="2"/>
            <a:r>
              <a:rPr lang="en-US" sz="2000" dirty="0"/>
              <a:t>Compliance</a:t>
            </a:r>
          </a:p>
          <a:p>
            <a:pPr lvl="2"/>
            <a:r>
              <a:rPr lang="en-US" sz="2000" dirty="0"/>
              <a:t>Logistics</a:t>
            </a:r>
          </a:p>
          <a:p>
            <a:pPr lvl="2"/>
            <a:r>
              <a:rPr lang="en-US" sz="2000" dirty="0"/>
              <a:t>connections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30161-6882-491B-A630-401CF8D8F595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42876" y="131445"/>
            <a:ext cx="8772524" cy="630555"/>
            <a:chOff x="142876" y="131445"/>
            <a:chExt cx="8772524" cy="630555"/>
          </a:xfrm>
        </p:grpSpPr>
        <p:pic>
          <p:nvPicPr>
            <p:cNvPr id="11" name="Picture 3" descr="U:\CES Marketing\Marketing Assistant's Folders (Students)\Stephen\Projects\Presentations\CUCSA (2015)\CUCSA_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76" y="131445"/>
              <a:ext cx="923924" cy="554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8305800" y="152400"/>
              <a:ext cx="609600" cy="609600"/>
            </a:xfrm>
            <a:prstGeom prst="rect">
              <a:avLst/>
            </a:prstGeom>
            <a:blipFill dpi="0" rotWithShape="1">
              <a:blip r:embed="rId5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43000" y="152400"/>
              <a:ext cx="70104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+mn-lt"/>
                </a:rPr>
                <a:t>Berkeley | Berkeley Lab |  Davis | Irvine | Los Angeles  | Merced | Office of the President | Riverside |  Santa Barbara | Santa Cruz | San Diego | San Francisco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595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0"/>
            <a:ext cx="8458200" cy="1795202"/>
          </a:xfrm>
          <a:prstGeom prst="rect">
            <a:avLst/>
          </a:prstGeom>
          <a:blipFill dpi="0" rotWithShape="1"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061580"/>
            <a:ext cx="7315200" cy="356058"/>
          </a:xfrm>
        </p:spPr>
        <p:txBody>
          <a:bodyPr/>
          <a:lstStyle/>
          <a:p>
            <a:r>
              <a:rPr lang="en-US" sz="3600" b="1" dirty="0">
                <a:solidFill>
                  <a:srgbClr val="204392"/>
                </a:solidFill>
              </a:rPr>
              <a:t>RECOMMENDATIONS:</a:t>
            </a:r>
            <a:br>
              <a:rPr lang="en-US" sz="3600" b="1" dirty="0">
                <a:solidFill>
                  <a:srgbClr val="204392"/>
                </a:solidFill>
              </a:rPr>
            </a:br>
            <a:r>
              <a:rPr lang="en-US" sz="3600" b="1" dirty="0">
                <a:solidFill>
                  <a:srgbClr val="204392"/>
                </a:solidFill>
              </a:rPr>
              <a:t>Buy In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2120704"/>
            <a:ext cx="7315200" cy="4215009"/>
          </a:xfrm>
        </p:spPr>
        <p:txBody>
          <a:bodyPr/>
          <a:lstStyle/>
          <a:p>
            <a:r>
              <a:rPr lang="en-US" sz="2400" dirty="0"/>
              <a:t>Optimal</a:t>
            </a:r>
          </a:p>
          <a:p>
            <a:pPr lvl="1"/>
            <a:r>
              <a:rPr lang="en-US" sz="2000" dirty="0"/>
              <a:t>Senior Leadership reinforces</a:t>
            </a:r>
          </a:p>
          <a:p>
            <a:pPr lvl="1"/>
            <a:endParaRPr lang="en-US" sz="2000" dirty="0"/>
          </a:p>
          <a:p>
            <a:r>
              <a:rPr lang="en-US" sz="2400" dirty="0"/>
              <a:t>Minimal</a:t>
            </a:r>
          </a:p>
          <a:p>
            <a:pPr lvl="1"/>
            <a:r>
              <a:rPr lang="en-US" sz="2000" dirty="0"/>
              <a:t>HR market the process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30161-6882-491B-A630-401CF8D8F595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42876" y="131445"/>
            <a:ext cx="8772524" cy="630555"/>
            <a:chOff x="142876" y="131445"/>
            <a:chExt cx="8772524" cy="630555"/>
          </a:xfrm>
        </p:grpSpPr>
        <p:pic>
          <p:nvPicPr>
            <p:cNvPr id="11" name="Picture 3" descr="U:\CES Marketing\Marketing Assistant's Folders (Students)\Stephen\Projects\Presentations\CUCSA (2015)\CUCSA_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76" y="131445"/>
              <a:ext cx="923924" cy="554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8305800" y="152400"/>
              <a:ext cx="609600" cy="609600"/>
            </a:xfrm>
            <a:prstGeom prst="rect">
              <a:avLst/>
            </a:prstGeom>
            <a:blipFill dpi="0" rotWithShape="1">
              <a:blip r:embed="rId5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43000" y="152400"/>
              <a:ext cx="70104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+mn-lt"/>
                </a:rPr>
                <a:t>Berkeley | Berkeley Lab |  Davis | Irvine | Los Angeles  | Merced | Office of the President | Riverside |  Santa Barbara | Santa Cruz | San Diego | San Francisco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2044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0"/>
            <a:ext cx="8458200" cy="1795202"/>
          </a:xfrm>
          <a:prstGeom prst="rect">
            <a:avLst/>
          </a:prstGeom>
          <a:blipFill dpi="0" rotWithShape="1"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837113"/>
            <a:ext cx="7315200" cy="918662"/>
          </a:xfrm>
        </p:spPr>
        <p:txBody>
          <a:bodyPr/>
          <a:lstStyle/>
          <a:p>
            <a:r>
              <a:rPr lang="en-US" sz="3600" b="1" dirty="0">
                <a:solidFill>
                  <a:srgbClr val="204392"/>
                </a:solidFill>
              </a:rPr>
              <a:t>RECOMMENDATIONS:</a:t>
            </a:r>
            <a:br>
              <a:rPr lang="en-US" sz="3600" b="1" dirty="0">
                <a:solidFill>
                  <a:srgbClr val="204392"/>
                </a:solidFill>
              </a:rPr>
            </a:br>
            <a:r>
              <a:rPr lang="en-US" sz="3600" b="1" dirty="0">
                <a:solidFill>
                  <a:srgbClr val="204392"/>
                </a:solidFill>
              </a:rPr>
              <a:t>Implementation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2037616"/>
            <a:ext cx="7315200" cy="4571999"/>
          </a:xfrm>
        </p:spPr>
        <p:txBody>
          <a:bodyPr/>
          <a:lstStyle/>
          <a:p>
            <a:r>
              <a:rPr lang="en-US" sz="2400" dirty="0"/>
              <a:t>Optimal</a:t>
            </a:r>
          </a:p>
          <a:p>
            <a:pPr lvl="1"/>
            <a:r>
              <a:rPr lang="en-US" sz="2000" dirty="0"/>
              <a:t>Hiring managers formally trained</a:t>
            </a:r>
          </a:p>
          <a:p>
            <a:pPr lvl="1"/>
            <a:endParaRPr lang="en-US" sz="2000" dirty="0"/>
          </a:p>
          <a:p>
            <a:r>
              <a:rPr lang="en-US" sz="2400" dirty="0"/>
              <a:t>Minimal</a:t>
            </a:r>
          </a:p>
          <a:p>
            <a:pPr lvl="1"/>
            <a:r>
              <a:rPr lang="en-US" sz="2000" dirty="0"/>
              <a:t>Hiring Managers and new hires have access to check list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30161-6882-491B-A630-401CF8D8F595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42876" y="131445"/>
            <a:ext cx="8772524" cy="630555"/>
            <a:chOff x="142876" y="131445"/>
            <a:chExt cx="8772524" cy="630555"/>
          </a:xfrm>
        </p:grpSpPr>
        <p:pic>
          <p:nvPicPr>
            <p:cNvPr id="11" name="Picture 3" descr="U:\CES Marketing\Marketing Assistant's Folders (Students)\Stephen\Projects\Presentations\CUCSA (2015)\CUCSA_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76" y="131445"/>
              <a:ext cx="923924" cy="554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8305800" y="152400"/>
              <a:ext cx="609600" cy="609600"/>
            </a:xfrm>
            <a:prstGeom prst="rect">
              <a:avLst/>
            </a:prstGeom>
            <a:blipFill dpi="0" rotWithShape="1">
              <a:blip r:embed="rId5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43000" y="152400"/>
              <a:ext cx="70104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+mn-lt"/>
                </a:rPr>
                <a:t>Berkeley | Berkeley Lab |  Davis | Irvine | Los Angeles  | Merced | Office of the President | Riverside |  Santa Barbara | Santa Cruz | San Diego | San Francisco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051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0"/>
            <a:ext cx="8458200" cy="1795202"/>
          </a:xfrm>
          <a:prstGeom prst="rect">
            <a:avLst/>
          </a:prstGeom>
          <a:blipFill dpi="0" rotWithShape="1"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061755"/>
            <a:ext cx="7315200" cy="581308"/>
          </a:xfrm>
        </p:spPr>
        <p:txBody>
          <a:bodyPr/>
          <a:lstStyle/>
          <a:p>
            <a:r>
              <a:rPr lang="en-US" sz="3600" b="1" dirty="0">
                <a:solidFill>
                  <a:srgbClr val="204392"/>
                </a:solidFill>
              </a:rPr>
              <a:t>RECOMMENDATIONS:</a:t>
            </a:r>
            <a:br>
              <a:rPr lang="en-US" sz="3600" b="1" dirty="0">
                <a:solidFill>
                  <a:srgbClr val="204392"/>
                </a:solidFill>
              </a:rPr>
            </a:br>
            <a:r>
              <a:rPr lang="en-US" sz="3600" b="1" dirty="0">
                <a:solidFill>
                  <a:srgbClr val="204392"/>
                </a:solidFill>
              </a:rPr>
              <a:t>Measuring Metrics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2123880"/>
            <a:ext cx="7315200" cy="4571999"/>
          </a:xfrm>
        </p:spPr>
        <p:txBody>
          <a:bodyPr/>
          <a:lstStyle/>
          <a:p>
            <a:r>
              <a:rPr lang="en-US" sz="2400" dirty="0"/>
              <a:t>Optimal</a:t>
            </a:r>
          </a:p>
          <a:p>
            <a:pPr lvl="1"/>
            <a:r>
              <a:rPr lang="en-US" sz="2000" dirty="0"/>
              <a:t>New hires surveyed throughout first year</a:t>
            </a:r>
          </a:p>
          <a:p>
            <a:pPr lvl="1"/>
            <a:endParaRPr lang="en-US" sz="2000" dirty="0"/>
          </a:p>
          <a:p>
            <a:r>
              <a:rPr lang="en-US" sz="2400" dirty="0"/>
              <a:t>Minimal</a:t>
            </a:r>
          </a:p>
          <a:p>
            <a:pPr lvl="1"/>
            <a:r>
              <a:rPr lang="en-US" sz="2000" dirty="0"/>
              <a:t>Surveyed at end of first year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30161-6882-491B-A630-401CF8D8F595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42876" y="131445"/>
            <a:ext cx="8772524" cy="630555"/>
            <a:chOff x="142876" y="131445"/>
            <a:chExt cx="8772524" cy="630555"/>
          </a:xfrm>
        </p:grpSpPr>
        <p:pic>
          <p:nvPicPr>
            <p:cNvPr id="11" name="Picture 3" descr="U:\CES Marketing\Marketing Assistant's Folders (Students)\Stephen\Projects\Presentations\CUCSA (2015)\CUCSA_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76" y="131445"/>
              <a:ext cx="923924" cy="554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8305800" y="152400"/>
              <a:ext cx="609600" cy="609600"/>
            </a:xfrm>
            <a:prstGeom prst="rect">
              <a:avLst/>
            </a:prstGeom>
            <a:blipFill dpi="0" rotWithShape="1">
              <a:blip r:embed="rId5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43000" y="152400"/>
              <a:ext cx="70104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+mn-lt"/>
                </a:rPr>
                <a:t>Berkeley | Berkeley Lab |  Davis | Irvine | Los Angeles  | Merced | Office of the President | Riverside |  Santa Barbara | Santa Cruz | San Diego | San Francisco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9155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0"/>
            <a:ext cx="8458200" cy="1795202"/>
          </a:xfrm>
          <a:prstGeom prst="rect">
            <a:avLst/>
          </a:prstGeom>
          <a:blipFill dpi="0" rotWithShape="1"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191995"/>
            <a:ext cx="7315200" cy="225643"/>
          </a:xfrm>
        </p:spPr>
        <p:txBody>
          <a:bodyPr/>
          <a:lstStyle/>
          <a:p>
            <a:r>
              <a:rPr lang="en-US" sz="3600" b="1" dirty="0">
                <a:solidFill>
                  <a:srgbClr val="204392"/>
                </a:solidFill>
              </a:rPr>
              <a:t>RECOMMENDATIONS:</a:t>
            </a:r>
            <a:br>
              <a:rPr lang="en-US" sz="3600" b="1" dirty="0">
                <a:solidFill>
                  <a:srgbClr val="204392"/>
                </a:solidFill>
              </a:rPr>
            </a:br>
            <a:r>
              <a:rPr lang="en-US" sz="3600" b="1" dirty="0">
                <a:solidFill>
                  <a:srgbClr val="204392"/>
                </a:solidFill>
              </a:rPr>
              <a:t>Campus Connections through SA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2158282"/>
            <a:ext cx="7315200" cy="4177431"/>
          </a:xfrm>
        </p:spPr>
        <p:txBody>
          <a:bodyPr/>
          <a:lstStyle/>
          <a:p>
            <a:r>
              <a:rPr lang="en-US" sz="2400" dirty="0"/>
              <a:t>Optimal</a:t>
            </a:r>
          </a:p>
          <a:p>
            <a:pPr lvl="1"/>
            <a:r>
              <a:rPr lang="en-US" sz="2000" dirty="0"/>
              <a:t>Staff assemblies own campus connection piece</a:t>
            </a:r>
          </a:p>
          <a:p>
            <a:pPr lvl="2"/>
            <a:r>
              <a:rPr lang="en-US" sz="1600" dirty="0"/>
              <a:t>Buddy System</a:t>
            </a:r>
          </a:p>
          <a:p>
            <a:pPr lvl="2"/>
            <a:r>
              <a:rPr lang="en-US" sz="1600" dirty="0"/>
              <a:t>Classes</a:t>
            </a:r>
          </a:p>
          <a:p>
            <a:pPr lvl="2"/>
            <a:r>
              <a:rPr lang="en-US" sz="1600" dirty="0"/>
              <a:t>Part of NEO</a:t>
            </a:r>
          </a:p>
          <a:p>
            <a:pPr lvl="2"/>
            <a:r>
              <a:rPr lang="en-US" sz="1600" dirty="0"/>
              <a:t>New Staff Welcome event</a:t>
            </a:r>
          </a:p>
          <a:p>
            <a:pPr lvl="1"/>
            <a:endParaRPr lang="en-US" sz="2000" dirty="0"/>
          </a:p>
          <a:p>
            <a:r>
              <a:rPr lang="en-US" sz="2400" dirty="0"/>
              <a:t>Minimal</a:t>
            </a:r>
          </a:p>
          <a:p>
            <a:pPr lvl="1"/>
            <a:r>
              <a:rPr lang="en-US" sz="2000" dirty="0"/>
              <a:t>Staff assembly is informed of new hires and invite to join listserv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30161-6882-491B-A630-401CF8D8F595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42876" y="131445"/>
            <a:ext cx="8772524" cy="630555"/>
            <a:chOff x="142876" y="131445"/>
            <a:chExt cx="8772524" cy="630555"/>
          </a:xfrm>
        </p:grpSpPr>
        <p:pic>
          <p:nvPicPr>
            <p:cNvPr id="11" name="Picture 3" descr="U:\CES Marketing\Marketing Assistant's Folders (Students)\Stephen\Projects\Presentations\CUCSA (2015)\CUCSA_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76" y="131445"/>
              <a:ext cx="923924" cy="554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8305800" y="152400"/>
              <a:ext cx="609600" cy="609600"/>
            </a:xfrm>
            <a:prstGeom prst="rect">
              <a:avLst/>
            </a:prstGeom>
            <a:blipFill dpi="0" rotWithShape="1">
              <a:blip r:embed="rId5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43000" y="152400"/>
              <a:ext cx="70104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+mn-lt"/>
                </a:rPr>
                <a:t>Berkeley | Berkeley Lab |  Davis | Irvine | Los Angeles  | Merced | Office of the President | Riverside |  Santa Barbara | Santa Cruz | San Diego | San Francisco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1150347"/>
      </p:ext>
    </p:extLst>
  </p:cSld>
  <p:clrMapOvr>
    <a:masterClrMapping/>
  </p:clrMapOvr>
</p:sld>
</file>

<file path=ppt/theme/theme1.xml><?xml version="1.0" encoding="utf-8"?>
<a:theme xmlns:a="http://schemas.openxmlformats.org/drawingml/2006/main" name="CUCSA_SlideTemplate_2015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CUCSA_SlideTemplate_2015</Template>
  <TotalTime>1467</TotalTime>
  <Words>855</Words>
  <Application>Microsoft Office PowerPoint</Application>
  <PresentationFormat>On-screen Show (4:3)</PresentationFormat>
  <Paragraphs>137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CUCSA_SlideTemplate_2015</vt:lpstr>
      <vt:lpstr>Onboarding Workgroup</vt:lpstr>
      <vt:lpstr>PROJECT SCOPE</vt:lpstr>
      <vt:lpstr>PROJECT MILESTONES</vt:lpstr>
      <vt:lpstr>RECOMMENDATIONS</vt:lpstr>
      <vt:lpstr>RECOMMENDATIONS: Tracking</vt:lpstr>
      <vt:lpstr>RECOMMENDATIONS: Buy In</vt:lpstr>
      <vt:lpstr>RECOMMENDATIONS: Implementation</vt:lpstr>
      <vt:lpstr>RECOMMENDATIONS: Measuring Metrics</vt:lpstr>
      <vt:lpstr>RECOMMENDATIONS: Campus Connections through SA</vt:lpstr>
      <vt:lpstr>RECOMMENDATIONS: Internal Candidates</vt:lpstr>
      <vt:lpstr>RECOMMENDATIONS: Off Boarding</vt:lpstr>
      <vt:lpstr>CONCLUSIONS</vt:lpstr>
      <vt:lpstr>QUESTIONS</vt:lpstr>
    </vt:vector>
  </TitlesOfParts>
  <Company>UC Davis Conference &amp; Event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Lina Layiktez</dc:creator>
  <cp:lastModifiedBy>Lina Layiktez</cp:lastModifiedBy>
  <cp:revision>22</cp:revision>
  <cp:lastPrinted>2015-06-18T15:32:15Z</cp:lastPrinted>
  <dcterms:created xsi:type="dcterms:W3CDTF">2015-06-18T21:28:29Z</dcterms:created>
  <dcterms:modified xsi:type="dcterms:W3CDTF">2016-08-22T01:12:35Z</dcterms:modified>
</cp:coreProperties>
</file>